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69" r:id="rId17"/>
    <p:sldId id="270" r:id="rId18"/>
    <p:sldId id="276" r:id="rId19"/>
    <p:sldId id="277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EDA73C9-9961-41C6-9461-6FD8FD1CACCC}" type="datetimeFigureOut">
              <a:rPr lang="hu-HU" smtClean="0"/>
              <a:t>2018.12.03.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686A19-2C4A-43A4-8FC0-8D2BA3ECD38D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67538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hu-HU" sz="7200" dirty="0" smtClean="0"/>
              <a:t>Értékeink mentén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504056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TOP-7.1.1-16-2017-00090</a:t>
            </a:r>
            <a:r>
              <a:rPr lang="hu-H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4" name="Kép 3" descr="C:\Users\kiss.erzsebet\AppData\Local\Microsoft\Windows\Temporary Internet Files\Content.IE5\4YW40LBL\logo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55" y="116632"/>
            <a:ext cx="3356490" cy="168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http://www.nemzetijelkepek.hu/pictures/onkormanyzat/Kalocs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19" y="4509120"/>
            <a:ext cx="1050562" cy="13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/>
          <p:cNvPicPr/>
          <p:nvPr/>
        </p:nvPicPr>
        <p:blipFill rotWithShape="1">
          <a:blip r:embed="rId4"/>
          <a:srcRect l="17114" t="57547" r="56495" b="23026"/>
          <a:stretch/>
        </p:blipFill>
        <p:spPr bwMode="auto">
          <a:xfrm>
            <a:off x="395536" y="5445224"/>
            <a:ext cx="2592288" cy="122413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/>
          <p:cNvPicPr/>
          <p:nvPr/>
        </p:nvPicPr>
        <p:blipFill rotWithShape="1">
          <a:blip r:embed="rId5"/>
          <a:srcRect l="34227" t="57914" r="39794" b="24859"/>
          <a:stretch/>
        </p:blipFill>
        <p:spPr bwMode="auto">
          <a:xfrm>
            <a:off x="6156176" y="5470330"/>
            <a:ext cx="2555834" cy="1173924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75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6002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hu-HU" sz="4400" dirty="0" smtClean="0"/>
              <a:t>3. </a:t>
            </a:r>
            <a:r>
              <a:rPr lang="hu-HU" sz="4400" dirty="0"/>
              <a:t>Helyi </a:t>
            </a:r>
            <a:r>
              <a:rPr lang="hu-HU" sz="4400" dirty="0" smtClean="0"/>
              <a:t>felhívás</a:t>
            </a:r>
            <a:br>
              <a:rPr lang="hu-HU" sz="4400" dirty="0" smtClean="0"/>
            </a:br>
            <a:r>
              <a:rPr lang="hu-HU" sz="2400" dirty="0"/>
              <a:t>Helyi közösségi kezdeményezések, programok, rendezvények, versenyek, vetélkedők, fesztiválok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60851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hu-HU" sz="2200" b="1" u="sng" dirty="0" smtClean="0"/>
              <a:t>Önállóan támogatható </a:t>
            </a:r>
            <a:r>
              <a:rPr lang="hu-HU" sz="2200" b="1" u="sng" dirty="0"/>
              <a:t>tevékenységek</a:t>
            </a:r>
            <a:r>
              <a:rPr lang="hu-HU" sz="2200" b="1" u="sng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/>
              <a:t>A. Hagyománnyal </a:t>
            </a:r>
            <a:r>
              <a:rPr lang="hu-HU" sz="1800" b="1" dirty="0"/>
              <a:t>rendelkező programok, ún. nagyrendezvények kínálatának bővítése, szélesítése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/>
              <a:t>B. Új</a:t>
            </a:r>
            <a:r>
              <a:rPr lang="hu-HU" sz="1800" b="1" dirty="0"/>
              <a:t>, közösségi rendezvények lebonyolítása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u-HU" sz="2200" b="1" u="sng" dirty="0" smtClean="0"/>
              <a:t>Választható, önállóan nem </a:t>
            </a:r>
            <a:r>
              <a:rPr lang="hu-HU" sz="2200" b="1" u="sng" dirty="0"/>
              <a:t>támogatható tevékenységek: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/>
              <a:t>A. Eszközbeszerzések</a:t>
            </a:r>
            <a:r>
              <a:rPr lang="hu-HU" sz="1800" b="1" dirty="0"/>
              <a:t>:</a:t>
            </a:r>
          </a:p>
          <a:p>
            <a:pPr lvl="2"/>
            <a:r>
              <a:rPr lang="hu-HU" sz="1400" dirty="0"/>
              <a:t>rekreációs- és </a:t>
            </a:r>
            <a:r>
              <a:rPr lang="hu-HU" sz="1400" dirty="0" smtClean="0"/>
              <a:t>sporteszközök;</a:t>
            </a:r>
            <a:endParaRPr lang="hu-HU" sz="1400" dirty="0"/>
          </a:p>
          <a:p>
            <a:pPr lvl="2"/>
            <a:r>
              <a:rPr lang="hu-HU" sz="1400" dirty="0"/>
              <a:t>informatikai </a:t>
            </a:r>
            <a:r>
              <a:rPr lang="hu-HU" sz="1400" dirty="0" smtClean="0"/>
              <a:t>eszközök, szoftverek</a:t>
            </a:r>
            <a:r>
              <a:rPr lang="hu-HU" sz="1400" dirty="0"/>
              <a:t>, berendezések, </a:t>
            </a:r>
            <a:r>
              <a:rPr lang="hu-HU" sz="1400" dirty="0" err="1"/>
              <a:t>IKT-eszközök</a:t>
            </a:r>
            <a:r>
              <a:rPr lang="hu-HU" sz="1400" dirty="0"/>
              <a:t>, vezeték nélküli (ún. </a:t>
            </a:r>
            <a:r>
              <a:rPr lang="hu-HU" sz="1400" dirty="0" err="1"/>
              <a:t>wireless</a:t>
            </a:r>
            <a:r>
              <a:rPr lang="hu-HU" sz="1400" dirty="0"/>
              <a:t>) </a:t>
            </a:r>
            <a:r>
              <a:rPr lang="hu-HU" sz="1400" dirty="0" smtClean="0"/>
              <a:t>technológiák;</a:t>
            </a:r>
            <a:endParaRPr lang="hu-HU" sz="1400" dirty="0"/>
          </a:p>
          <a:p>
            <a:pPr lvl="2"/>
            <a:r>
              <a:rPr lang="hu-HU" sz="1400" dirty="0"/>
              <a:t>az ESZA típusú tevékenységek végrehajtását segítő </a:t>
            </a:r>
            <a:r>
              <a:rPr lang="hu-HU" sz="1400" dirty="0" smtClean="0"/>
              <a:t>egyéb eszközök</a:t>
            </a:r>
            <a:endParaRPr lang="hu-HU" sz="14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800" b="1" dirty="0" smtClean="0"/>
              <a:t>B. Kommunikációs</a:t>
            </a:r>
            <a:r>
              <a:rPr lang="hu-HU" sz="1800" b="1" dirty="0"/>
              <a:t>, marketing feladatok</a:t>
            </a:r>
          </a:p>
          <a:p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8038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77281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hu-HU" sz="4400" dirty="0"/>
              <a:t>3. Helyi felhívás</a:t>
            </a:r>
            <a:r>
              <a:rPr lang="hu-HU" sz="8800" dirty="0"/>
              <a:t/>
            </a:r>
            <a:br>
              <a:rPr lang="hu-HU" sz="8800" dirty="0"/>
            </a:br>
            <a:r>
              <a:rPr lang="hu-HU" sz="2400" dirty="0"/>
              <a:t>Helyi közösségi kezdeményezések, programok, rendezvények, versenyek, vetélkedők, fesztiválok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u-HU" sz="1400" b="1" u="sng" dirty="0"/>
              <a:t>T</a:t>
            </a:r>
            <a:r>
              <a:rPr lang="hu-HU" sz="1400" b="1" u="sng" dirty="0" smtClean="0"/>
              <a:t>ámogathatók </a:t>
            </a:r>
            <a:r>
              <a:rPr lang="hu-HU" sz="1400" b="1" u="sng" dirty="0"/>
              <a:t>az alábbi tartalommal, célzattal bíró </a:t>
            </a:r>
            <a:r>
              <a:rPr lang="hu-HU" sz="1400" b="1" u="sng" dirty="0" smtClean="0"/>
              <a:t>események:</a:t>
            </a:r>
            <a:endParaRPr lang="hu-HU" sz="1400" u="sng" spc="-10" dirty="0" smtClean="0"/>
          </a:p>
          <a:p>
            <a:pPr marL="457200" lvl="0" indent="-457200">
              <a:buFont typeface="+mj-lt"/>
              <a:buAutoNum type="arabicPeriod"/>
            </a:pPr>
            <a:endParaRPr lang="hu-HU" sz="1200" spc="-10" dirty="0"/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 smtClean="0"/>
              <a:t>Közösségi </a:t>
            </a:r>
            <a:r>
              <a:rPr lang="hu-HU" sz="1200" spc="-10" dirty="0"/>
              <a:t>együttműködést támogató helyi összefogás erősítése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Közösségi együttműködést dinamizáló és fenntartó akciók, események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Közösségi aktivitás erősítését célzó események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A társadalmi felelősségvállalás és önkéntesség kultúrájának erősítése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Helyi hagyományok ápolását, felelevenítését, bemutatását célzó rendezvények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Generációk közötti együttműködést, kapcsolatot, kommunikációt segítő események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Családok megerősítését, fiatalok felelős életre nevelését segítő programok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Közösségi terekben a korosztályi érdeklődésnek megfelelő tartalmas programok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Az egészséges, sportos életmód közösségi szintű megerősítését, a közösség egészségkultúrájának fejlesztését célzó programok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Interaktív, a közös cselekvéseket támogató programok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Helyi vagy helyi kötődésű amatőr vagy profi művészeknek, előadóknak, fellépőknek a bemutatkozás biztosítása (akár tehetségkutató versenyek szervezése)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A városra nyitó olyan programok megvalósítása, mely hozzájárul a város jó hírnevének megerősítéséhez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A város értékeinek, eredményeinek megismertetését célzó események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A helyi közösségek, szervezetek tevékenységének, eredményeinek megismertetését célzó események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Az eltérő kultúrák megismerését, elsősorban a különböző kultúrákhoz tartozók együttműködését célzó programok megvalósítsa és a helyi nemzeti etnikai és kisebbségi kultúra értékeinek megismertetése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sz="1200" spc="-10" dirty="0"/>
              <a:t>Az esemény lehet társadalmi, tudományos, vallási, szakmai, kulturális, művészeti, sport, </a:t>
            </a:r>
            <a:r>
              <a:rPr lang="hu-HU" sz="1200" spc="-10" dirty="0" smtClean="0"/>
              <a:t>egészség-megőrzési </a:t>
            </a:r>
            <a:r>
              <a:rPr lang="hu-HU" sz="1200" spc="-10" dirty="0"/>
              <a:t>célzatú</a:t>
            </a:r>
            <a:r>
              <a:rPr lang="hu-HU" sz="1200" spc="-10" dirty="0" smtClean="0"/>
              <a:t>.</a:t>
            </a:r>
            <a:endParaRPr lang="hu-HU" sz="1200" spc="-10" dirty="0"/>
          </a:p>
        </p:txBody>
      </p:sp>
    </p:spTree>
    <p:extLst>
      <p:ext uri="{BB962C8B-B14F-4D97-AF65-F5344CB8AC3E}">
        <p14:creationId xmlns:p14="http://schemas.microsoft.com/office/powerpoint/2010/main" val="4549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6002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hu-HU" dirty="0"/>
              <a:t>3. Helyi felhívás</a:t>
            </a:r>
            <a:r>
              <a:rPr lang="hu-HU" sz="9600" dirty="0"/>
              <a:t/>
            </a:r>
            <a:br>
              <a:rPr lang="hu-HU" sz="9600" dirty="0"/>
            </a:br>
            <a:r>
              <a:rPr lang="hu-HU" sz="2400" dirty="0"/>
              <a:t>Helyi közösségi kezdeményezések, programok, rendezvények, versenyek, vetélkedők, fesztiválok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44824"/>
            <a:ext cx="8856984" cy="4608512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/>
              <a:t>Igényelhető támogatás: </a:t>
            </a:r>
            <a:r>
              <a:rPr lang="hu-HU" dirty="0"/>
              <a:t>1</a:t>
            </a:r>
            <a:r>
              <a:rPr lang="hu-HU" dirty="0" smtClean="0"/>
              <a:t>-25 </a:t>
            </a:r>
            <a:r>
              <a:rPr lang="hu-HU" dirty="0"/>
              <a:t>millió Ft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/>
              <a:t>Támogatást igénylők köre:</a:t>
            </a:r>
            <a:r>
              <a:rPr lang="hu-HU" dirty="0"/>
              <a:t> civil, vállalkozói és önkormányzati szféra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/>
              <a:t>Pályázat beadási határideje: </a:t>
            </a:r>
            <a:r>
              <a:rPr lang="hu-HU" sz="2300" dirty="0" smtClean="0"/>
              <a:t>2019. febr. 1.- 2020. jan. 31.</a:t>
            </a:r>
            <a:endParaRPr lang="hu-HU" sz="2300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	</a:t>
            </a:r>
            <a:r>
              <a:rPr lang="hu-HU" sz="1800" dirty="0"/>
              <a:t>2019. április </a:t>
            </a:r>
            <a:r>
              <a:rPr lang="hu-HU" sz="1800" dirty="0" smtClean="0"/>
              <a:t>30. 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 	2019. </a:t>
            </a:r>
            <a:r>
              <a:rPr lang="hu-HU" sz="1800" dirty="0" smtClean="0"/>
              <a:t>augusztus 30. 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 	</a:t>
            </a:r>
            <a:r>
              <a:rPr lang="hu-HU" sz="1800" dirty="0" smtClean="0"/>
              <a:t>2020. január 31. </a:t>
            </a:r>
            <a:endParaRPr lang="hu-HU" sz="1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/>
              <a:t>Várható pályázatok száma: </a:t>
            </a:r>
            <a:r>
              <a:rPr lang="hu-HU" dirty="0" smtClean="0"/>
              <a:t>6-10 </a:t>
            </a:r>
            <a:r>
              <a:rPr lang="hu-HU" dirty="0" smtClean="0"/>
              <a:t>db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300" b="1" i="1" u="sng" dirty="0"/>
              <a:t>Támogatási szerződés várható hatályba lépése: 2019. </a:t>
            </a:r>
            <a:r>
              <a:rPr lang="hu-HU" sz="2300" b="1" i="1" u="sng" dirty="0" smtClean="0"/>
              <a:t>november</a:t>
            </a:r>
            <a:endParaRPr lang="hu-HU" sz="2300" b="1" i="1" u="sng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9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hu-HU" sz="4400" dirty="0" smtClean="0"/>
              <a:t>4. </a:t>
            </a:r>
            <a:r>
              <a:rPr lang="hu-HU" sz="4400" dirty="0"/>
              <a:t>Helyi felhívás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Képzések</a:t>
            </a:r>
            <a:r>
              <a:rPr lang="hu-HU" sz="2400" dirty="0"/>
              <a:t>, tanfolyamok, </a:t>
            </a:r>
            <a:r>
              <a:rPr lang="hu-HU" sz="2400" dirty="0" err="1"/>
              <a:t>work-shopok</a:t>
            </a:r>
            <a:r>
              <a:rPr lang="hu-HU" sz="2400" dirty="0"/>
              <a:t>, tudásmegosztó fórumok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2453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200" b="1" u="sng" dirty="0"/>
              <a:t>Önállóan támogatható tevékenységek: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/>
              <a:t>A. Közösségépítő </a:t>
            </a:r>
            <a:r>
              <a:rPr lang="hu-HU" sz="1800" b="1" dirty="0"/>
              <a:t>programok, képzések rendezése a család témakörében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/>
              <a:t>B. Tudásmegosztó </a:t>
            </a:r>
            <a:r>
              <a:rPr lang="hu-HU" sz="1800" b="1" dirty="0"/>
              <a:t>események, szakmai tapasztalatcsere programok, képzések, tréningek rendezése a vállalkozások számára az egyén, a munkahelyi közösség építése </a:t>
            </a:r>
            <a:r>
              <a:rPr lang="hu-HU" sz="1800" b="1" dirty="0" smtClean="0"/>
              <a:t>érdekében</a:t>
            </a:r>
          </a:p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200" b="1" u="sng" dirty="0"/>
              <a:t>Választható, önállóan nem támogatható tevékenységek</a:t>
            </a:r>
            <a:r>
              <a:rPr lang="hu-HU" sz="2200" b="1" u="sng" dirty="0" smtClean="0"/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800" b="1" dirty="0"/>
              <a:t>A. </a:t>
            </a:r>
            <a:r>
              <a:rPr lang="hu-HU" sz="1800" b="1" dirty="0" smtClean="0"/>
              <a:t>Eszközbeszerzések</a:t>
            </a:r>
            <a:endParaRPr lang="hu-HU" sz="18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/>
              <a:t>B. Kommunikációs</a:t>
            </a:r>
            <a:r>
              <a:rPr lang="hu-HU" sz="1800" b="1" dirty="0"/>
              <a:t>, marketing </a:t>
            </a:r>
            <a:r>
              <a:rPr lang="hu-HU" sz="1800" b="1" dirty="0" smtClean="0"/>
              <a:t>feladatok</a:t>
            </a:r>
            <a:endParaRPr lang="hu-HU" sz="18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800" b="1" dirty="0" smtClean="0"/>
              <a:t>C. A </a:t>
            </a:r>
            <a:r>
              <a:rPr lang="hu-HU" sz="1800" b="1" dirty="0"/>
              <a:t>képzési programokban résztvevő vállalkozások számára bemutatkozási lehetőség biztosítása akár személyes kiállítások, megjelenések formájában, akár internetes </a:t>
            </a:r>
            <a:r>
              <a:rPr lang="hu-HU" sz="1800" b="1" dirty="0" smtClean="0"/>
              <a:t>felületen</a:t>
            </a:r>
            <a:endParaRPr lang="hu-HU" sz="1800" b="1" dirty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hu-HU" sz="2200" b="1" u="sng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u-HU" sz="18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59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hu-HU" dirty="0"/>
              <a:t>4. Helyi felhívás </a:t>
            </a:r>
            <a:br>
              <a:rPr lang="hu-HU" dirty="0"/>
            </a:br>
            <a:r>
              <a:rPr lang="hu-HU" sz="2400" dirty="0"/>
              <a:t>Képzések, tanfolyamok, </a:t>
            </a:r>
            <a:r>
              <a:rPr lang="hu-HU" sz="2400" dirty="0" err="1"/>
              <a:t>work-shopok</a:t>
            </a:r>
            <a:r>
              <a:rPr lang="hu-HU" sz="2400" dirty="0"/>
              <a:t>, tudásmegosztó fórumok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824536"/>
          </a:xfrm>
        </p:spPr>
        <p:txBody>
          <a:bodyPr>
            <a:normAutofit fontScale="47500" lnSpcReduction="20000"/>
          </a:bodyPr>
          <a:lstStyle/>
          <a:p>
            <a:pPr marL="0" lvl="0" indent="0">
              <a:spcAft>
                <a:spcPts val="1800"/>
              </a:spcAft>
              <a:buNone/>
            </a:pPr>
            <a:r>
              <a:rPr lang="hu-HU" sz="4200" b="1" u="sng" dirty="0"/>
              <a:t>Támogathatók az alábbi tartalommal, célzattal bíró események:</a:t>
            </a:r>
            <a:endParaRPr lang="hu-HU" sz="4200" u="sng" spc="-10" dirty="0"/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Generációk közötti együttműködést, kapcsolatot, kommunikációt segítő események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Családok megerősítését, fiatalok felelős életre nevelését segítő programok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Tanácsadás a családi élettel vagy gyermekneveléssel összefüggő kérdésekben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Családi életre nevelést segítő, szülői feladatokra felkészítő, szülői készségek javítását célzó, gyereknevelést segítő csoportos tréningek, foglalkozások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Családbarát jellegű közösségépítő találkozók, programok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Problémahelyzetek felismerését, konfliktusok eredményes kezelését támogató programok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Közösségi együttműködést támogató helyi összefogás erősítése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A társadalmi felelősségvállalás és önkéntesség kultúrájának erősítése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A család és a munkahely összeegyeztetését segítő foglalkozások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Helyi, munkahelyi kisközösségek társadalom-szervező szerepének megerősítése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Munkaszocializáció megszerzését segítő konstruktív és értékteremtő tevékenységek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Csoportmunkában történő együttműködést fejlesztő tevékenységek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Vállalkozási, (ön)menedzselési alapkészségek javítását célzó csoportos tréningek, foglalkozások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Helyi értékek, helyi termékek, helyi vállalkozások, helyi szolgáltatások közösségének </a:t>
            </a:r>
            <a:r>
              <a:rPr lang="hu-HU" dirty="0" err="1"/>
              <a:t>léterhozása</a:t>
            </a:r>
            <a:r>
              <a:rPr lang="hu-HU" dirty="0"/>
              <a:t>, a létrejött közösség bemutatása, ismertségének növelése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Szemléletváltás elősegítése, a folyamatos kihívásokra való reagálás kompetenciájának fejlesztése </a:t>
            </a:r>
            <a:r>
              <a:rPr lang="hu-HU" dirty="0" err="1"/>
              <a:t>coach</a:t>
            </a:r>
            <a:r>
              <a:rPr lang="hu-HU" dirty="0"/>
              <a:t>/mentor bevonásával a munkahelyi, vállalkozói környezetben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Iskolarendszeren kívüli képzések, tanfolyamok, egyéb tudástranszfer események szervezése kulturális, gazdasági, szociális és egyéb kapcsolódó témákban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A hátrányos helyzetű lakosság (pl. fiatalok, munkanélküliek, 50 éven túliak, fogyatékkal élők) munkaerő-piaci esélyeit javító programok, képzések szervezése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A családi szerepek, feladatok azonosítása, megismertetése, a jó gyakorlat megtanítása hátrányos helyzetű csoportokkal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Helyi közösségalapú gazdaságfejlesztési megoldások kidolgozása, népszerűsítése</a:t>
            </a:r>
          </a:p>
          <a:p>
            <a:pPr marL="457200" lvl="0" indent="-457200">
              <a:buFont typeface="+mj-lt"/>
              <a:buAutoNum type="arabicPeriod"/>
            </a:pPr>
            <a:r>
              <a:rPr lang="hu-HU" dirty="0"/>
              <a:t>Fiatal vállalkozók, munkavállalók tehetségét, gyakorlatát bemutató </a:t>
            </a:r>
            <a:r>
              <a:rPr lang="hu-HU" dirty="0" smtClean="0"/>
              <a:t>programok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7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hu-HU" sz="4400" dirty="0"/>
              <a:t>4. Helyi felhívás </a:t>
            </a:r>
            <a:r>
              <a:rPr lang="hu-HU" dirty="0"/>
              <a:t/>
            </a:r>
            <a:br>
              <a:rPr lang="hu-HU" dirty="0"/>
            </a:br>
            <a:r>
              <a:rPr lang="hu-HU" sz="2400" dirty="0"/>
              <a:t>Képzések, tanfolyamok, </a:t>
            </a:r>
            <a:r>
              <a:rPr lang="hu-HU" sz="2400" dirty="0" err="1"/>
              <a:t>work-shopok</a:t>
            </a:r>
            <a:r>
              <a:rPr lang="hu-HU" sz="2400" dirty="0"/>
              <a:t>, tudásmegosztó fórumok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464496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/>
              <a:t>Igényelhető támogatás: </a:t>
            </a:r>
            <a:r>
              <a:rPr lang="hu-HU" dirty="0" smtClean="0"/>
              <a:t>1-8 </a:t>
            </a:r>
            <a:r>
              <a:rPr lang="hu-HU" dirty="0"/>
              <a:t>millió Ft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/>
              <a:t>Támogatást igénylők köre:</a:t>
            </a:r>
            <a:r>
              <a:rPr lang="hu-HU" dirty="0"/>
              <a:t> civil, vállalkozói és önkormányzati szféra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/>
              <a:t>Pályázat beadási határideje: </a:t>
            </a:r>
            <a:r>
              <a:rPr lang="hu-HU" sz="2300" dirty="0"/>
              <a:t>2019. febr. 1.- 2020. jan. 31.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	</a:t>
            </a:r>
            <a:r>
              <a:rPr lang="hu-HU" sz="1800" dirty="0"/>
              <a:t>2019. </a:t>
            </a:r>
            <a:r>
              <a:rPr lang="hu-HU" sz="1800" dirty="0" smtClean="0"/>
              <a:t>május 31. 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 	2019. </a:t>
            </a:r>
            <a:r>
              <a:rPr lang="hu-HU" sz="1800" dirty="0" smtClean="0"/>
              <a:t>szeptember 30</a:t>
            </a:r>
            <a:r>
              <a:rPr lang="hu-HU" sz="1800" dirty="0"/>
              <a:t>. </a:t>
            </a:r>
          </a:p>
          <a:p>
            <a:pPr marL="0" indent="0">
              <a:buNone/>
            </a:pPr>
            <a:r>
              <a:rPr lang="hu-HU" sz="1800" dirty="0"/>
              <a:t> 	2020. január 31.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b="1" dirty="0"/>
              <a:t>Várható pályázatok száma: </a:t>
            </a:r>
            <a:r>
              <a:rPr lang="hu-HU" dirty="0" smtClean="0"/>
              <a:t>2-3 </a:t>
            </a:r>
            <a:r>
              <a:rPr lang="hu-HU" dirty="0" smtClean="0"/>
              <a:t>db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300" b="1" i="1" u="sng" dirty="0"/>
              <a:t>Támogatási szerződés várható hatályba lépése: 2019. </a:t>
            </a:r>
            <a:r>
              <a:rPr lang="hu-HU" sz="2300" b="1" i="1" u="sng" dirty="0" smtClean="0"/>
              <a:t>december</a:t>
            </a:r>
            <a:endParaRPr lang="hu-HU" sz="2300" b="1" i="1" u="sng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5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26797" t="9847" r="27844" b="7122"/>
          <a:stretch/>
        </p:blipFill>
        <p:spPr bwMode="auto">
          <a:xfrm>
            <a:off x="1403648" y="476672"/>
            <a:ext cx="604867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zis 2"/>
          <p:cNvSpPr/>
          <p:nvPr/>
        </p:nvSpPr>
        <p:spPr>
          <a:xfrm>
            <a:off x="5148064" y="5157192"/>
            <a:ext cx="2448272" cy="1584176"/>
          </a:xfrm>
          <a:prstGeom prst="ellipse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solidFill>
              <a:schemeClr val="accent5">
                <a:lumMod val="60000"/>
                <a:lumOff val="4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68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20210" t="7983" r="19910" b="13509"/>
          <a:stretch/>
        </p:blipFill>
        <p:spPr bwMode="auto">
          <a:xfrm>
            <a:off x="539552" y="476672"/>
            <a:ext cx="8136904" cy="590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70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hu-HU" dirty="0"/>
              <a:t>Értékeink </a:t>
            </a:r>
            <a:r>
              <a:rPr lang="hu-HU" dirty="0" smtClean="0"/>
              <a:t>mentén</a:t>
            </a:r>
            <a:br>
              <a:rPr lang="hu-HU" dirty="0" smtClean="0"/>
            </a:br>
            <a:r>
              <a:rPr lang="hu-H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TOP-7.1.1-16-2017-00090</a:t>
            </a:r>
            <a:endParaRPr lang="hu-H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2603" r="25891" b="4317"/>
          <a:stretch/>
        </p:blipFill>
        <p:spPr bwMode="auto">
          <a:xfrm>
            <a:off x="467544" y="1700808"/>
            <a:ext cx="8280920" cy="505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5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hu-HU" dirty="0"/>
              <a:t>Értékeink mentén</a:t>
            </a:r>
            <a:br>
              <a:rPr lang="hu-HU" dirty="0"/>
            </a:br>
            <a:r>
              <a:rPr lang="hu-H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TOP-7.1.1-16-2017-00090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4400" dirty="0" smtClean="0"/>
          </a:p>
          <a:p>
            <a:pPr marL="0" indent="0" algn="ctr">
              <a:buNone/>
            </a:pPr>
            <a:endParaRPr lang="hu-HU" sz="4400" dirty="0"/>
          </a:p>
          <a:p>
            <a:pPr marL="0" indent="0" algn="ctr">
              <a:buNone/>
            </a:pPr>
            <a:endParaRPr lang="hu-HU" sz="4400" dirty="0" smtClean="0"/>
          </a:p>
          <a:p>
            <a:pPr marL="0" indent="0" algn="ctr">
              <a:buNone/>
            </a:pPr>
            <a:r>
              <a:rPr lang="hu-HU" sz="4400" dirty="0" smtClean="0"/>
              <a:t>Köszönöm a figyelmüket!</a:t>
            </a:r>
          </a:p>
          <a:p>
            <a:pPr marL="0" indent="0" algn="ctr">
              <a:buNone/>
            </a:pPr>
            <a:endParaRPr lang="hu-HU" sz="2000" dirty="0" smtClean="0"/>
          </a:p>
          <a:p>
            <a:pPr marL="0" indent="0" algn="ctr">
              <a:buNone/>
            </a:pPr>
            <a:endParaRPr lang="hu-HU" sz="2000" dirty="0"/>
          </a:p>
          <a:p>
            <a:pPr marL="0" indent="0" algn="ctr">
              <a:buNone/>
            </a:pPr>
            <a:r>
              <a:rPr lang="hu-HU" sz="2000" dirty="0" smtClean="0"/>
              <a:t>2018. december</a:t>
            </a:r>
            <a:endParaRPr lang="hu-HU" sz="2000" dirty="0"/>
          </a:p>
        </p:txBody>
      </p:sp>
      <p:pic>
        <p:nvPicPr>
          <p:cNvPr id="4" name="Kép 3" descr="C:\Users\kiss.erzsebet\AppData\Local\Microsoft\Windows\Temporary Internet Files\Content.IE5\4YW40LBL\logo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356490" cy="168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3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hu-HU" sz="6000" dirty="0"/>
              <a:t>C L </a:t>
            </a:r>
            <a:r>
              <a:rPr lang="hu-HU" sz="6000" dirty="0" err="1"/>
              <a:t>L</a:t>
            </a:r>
            <a:r>
              <a:rPr lang="hu-HU" sz="6000" dirty="0"/>
              <a:t> D</a:t>
            </a:r>
            <a:r>
              <a:rPr lang="hu-HU" dirty="0"/>
              <a:t/>
            </a:r>
            <a:br>
              <a:rPr lang="hu-HU" dirty="0"/>
            </a:br>
            <a:r>
              <a:rPr lang="hu-HU" sz="2400" dirty="0" err="1">
                <a:effectLst/>
              </a:rPr>
              <a:t>Community-led</a:t>
            </a:r>
            <a:r>
              <a:rPr lang="hu-HU" sz="2400" dirty="0">
                <a:effectLst/>
              </a:rPr>
              <a:t> Local </a:t>
            </a:r>
            <a:r>
              <a:rPr lang="hu-HU" sz="2400" dirty="0" err="1">
                <a:effectLst/>
              </a:rPr>
              <a:t>Development</a:t>
            </a:r>
            <a:r>
              <a:rPr lang="hu-HU" dirty="0"/>
              <a:t/>
            </a:r>
            <a:br>
              <a:rPr lang="hu-HU" dirty="0"/>
            </a:br>
            <a:r>
              <a:rPr lang="hu-HU" sz="2400" dirty="0">
                <a:effectLst/>
              </a:rPr>
              <a:t>közösségvezérelt helyi fejlesztések 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248472" cy="420933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000" i="1" dirty="0"/>
              <a:t>Akcióterület: Kalocsa </a:t>
            </a:r>
            <a:r>
              <a:rPr lang="hu-HU" sz="2000" i="1" dirty="0" smtClean="0"/>
              <a:t>városa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000" i="1" dirty="0" smtClean="0"/>
              <a:t>A regisztrációs </a:t>
            </a:r>
            <a:r>
              <a:rPr lang="hu-HU" sz="2000" i="1" dirty="0"/>
              <a:t>pályázati felhívás 2016. májusában jelent meg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000" b="1" i="1" dirty="0" smtClean="0"/>
              <a:t>Közösen Kalocsáért Helyi Közösség </a:t>
            </a:r>
            <a:r>
              <a:rPr lang="hu-HU" sz="2000" i="1" dirty="0"/>
              <a:t>2016. május 17-én </a:t>
            </a:r>
            <a:r>
              <a:rPr lang="hu-HU" sz="2000" i="1" dirty="0" smtClean="0"/>
              <a:t>alakult meg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A 13 HACS tag az önkormányzati szféra mellett üzleti és civil területről érkezett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041648" cy="428165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hu-HU" sz="2000" i="1" dirty="0"/>
              <a:t>Városi térségekre koncentrál</a:t>
            </a:r>
          </a:p>
          <a:p>
            <a:pPr>
              <a:spcBef>
                <a:spcPts val="2400"/>
              </a:spcBef>
            </a:pPr>
            <a:r>
              <a:rPr lang="hu-HU" sz="2000" i="1" dirty="0"/>
              <a:t>Alulról építkezik kötött módszertan alapján</a:t>
            </a:r>
          </a:p>
          <a:p>
            <a:pPr>
              <a:spcBef>
                <a:spcPts val="2400"/>
              </a:spcBef>
            </a:pPr>
            <a:r>
              <a:rPr lang="hu-HU" sz="2000" i="1" dirty="0"/>
              <a:t>Helyi akciócsoportokon (HACS) keresztül valósul meg a közösségi irányítás</a:t>
            </a:r>
          </a:p>
          <a:p>
            <a:pPr>
              <a:spcBef>
                <a:spcPts val="2400"/>
              </a:spcBef>
            </a:pPr>
            <a:r>
              <a:rPr lang="hu-HU" sz="2000" i="1" dirty="0"/>
              <a:t>Üzleti és civil szféra bevonása a tervezésbe, döntéshozatalba, megvalósításba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54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Közösen Kalocsáért Helyi </a:t>
            </a:r>
            <a:r>
              <a:rPr lang="hu-HU" sz="4400" dirty="0" smtClean="0"/>
              <a:t>Közösség tagjai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772816"/>
            <a:ext cx="5904656" cy="4525963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Ferdinánd és Társa Kereskedelmi és Szolgáltató Kft.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Gézengúz Utánpótlás Kézilabda Club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 err="1"/>
              <a:t>Kalo-Bau</a:t>
            </a:r>
            <a:r>
              <a:rPr lang="hu-HU" sz="1900" dirty="0"/>
              <a:t> Építőipari és Szolgáltató Kft.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Kalocsa és Térsége Hírnevéért Vendégváró Egyesület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Kalocsa Kulturális Központ és Könyvtár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Kalocsa Város Önkormányzata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Kalocsai Főszékesegyházért Alapítvány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Kalocsai Hagyományőrző Egyesület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 err="1"/>
              <a:t>Kalocsakörnyéki</a:t>
            </a:r>
            <a:r>
              <a:rPr lang="hu-HU" sz="1900" dirty="0"/>
              <a:t> Környezetvédelmi Egyesület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Kovács László egyéni vállalkozó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/>
              <a:t>Logikusak(k) Oktatási, Kulturális és Sport </a:t>
            </a:r>
            <a:r>
              <a:rPr lang="hu-HU" sz="1900" dirty="0" err="1"/>
              <a:t>Kzh</a:t>
            </a:r>
            <a:r>
              <a:rPr lang="hu-HU" sz="1900" dirty="0"/>
              <a:t> Egyesület 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 err="1"/>
              <a:t>Nivo</a:t>
            </a:r>
            <a:r>
              <a:rPr lang="hu-HU" sz="1900" dirty="0"/>
              <a:t> </a:t>
            </a:r>
            <a:r>
              <a:rPr lang="hu-HU" sz="1900" dirty="0" err="1"/>
              <a:t>Vital</a:t>
            </a:r>
            <a:r>
              <a:rPr lang="hu-HU" sz="1900" dirty="0"/>
              <a:t> Kereskedelmi Kft.</a:t>
            </a:r>
          </a:p>
          <a:p>
            <a:pPr marL="457200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hu-HU" sz="1900" dirty="0" err="1"/>
              <a:t>PaT</a:t>
            </a:r>
            <a:r>
              <a:rPr lang="hu-HU" sz="1900" dirty="0"/>
              <a:t>+</a:t>
            </a:r>
            <a:r>
              <a:rPr lang="hu-HU" sz="1900" dirty="0" err="1"/>
              <a:t>partnerS</a:t>
            </a:r>
            <a:r>
              <a:rPr lang="hu-HU" sz="1900" dirty="0"/>
              <a:t> Kereskedelmi és Szolgáltató Kft. 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6560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hu-HU" sz="4400" dirty="0"/>
              <a:t>A pályázat életútja napjainkig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6228184" y="1556792"/>
            <a:ext cx="2664296" cy="48965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2016. május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2016. május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2016. október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2017. február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2017. december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2018. május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2018. május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2018. augusztus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2018. szeptember-november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1600" dirty="0" smtClean="0"/>
              <a:t>2018. december</a:t>
            </a:r>
            <a:endParaRPr lang="hu-HU" sz="1600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6150456" cy="475252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hu-HU" sz="1600" dirty="0"/>
              <a:t>HACS </a:t>
            </a:r>
            <a:r>
              <a:rPr lang="hu-HU" sz="1600" dirty="0" smtClean="0"/>
              <a:t>regisztrációs </a:t>
            </a:r>
            <a:r>
              <a:rPr lang="hu-HU" sz="1600" dirty="0"/>
              <a:t>pályázati felhívás </a:t>
            </a:r>
            <a:r>
              <a:rPr lang="hu-HU" sz="1600" dirty="0" smtClean="0"/>
              <a:t>megjelenése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HACS megalakulása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HKFS elkészítése – „Értékeink mentén” címmel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CLLD pályázat beadása – 500 M Ft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Támogató döntés – 250 M Ft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Támogatási szerződés hatályba lépése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HKFS átdolgozása – csökkentett összeg miatt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Első helyi felhívás megjelenése (kulcsprojekt)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2.-3.-4. helyi felhívás megjelenése</a:t>
            </a:r>
          </a:p>
          <a:p>
            <a:pPr>
              <a:spcBef>
                <a:spcPts val="1800"/>
              </a:spcBef>
            </a:pPr>
            <a:r>
              <a:rPr lang="hu-HU" sz="1600" dirty="0" smtClean="0"/>
              <a:t>Lakossági fórum</a:t>
            </a:r>
          </a:p>
          <a:p>
            <a:pPr>
              <a:spcBef>
                <a:spcPts val="1800"/>
              </a:spcBef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607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75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25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Az „Értékeink mentén” c. stratégia célrendszere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29" y="1700808"/>
            <a:ext cx="5206459" cy="495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Helyi felhívások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000" b="1" dirty="0"/>
              <a:t>TOP-7.1.1-16-H-090-1</a:t>
            </a:r>
            <a:r>
              <a:rPr lang="hu-HU" sz="2000" dirty="0"/>
              <a:t> 	</a:t>
            </a:r>
            <a:r>
              <a:rPr lang="hu-HU" sz="2000" dirty="0" smtClean="0"/>
              <a:t>Vízparti </a:t>
            </a:r>
            <a:r>
              <a:rPr lang="hu-HU" sz="2000" dirty="0"/>
              <a:t>közösségi </a:t>
            </a:r>
            <a:r>
              <a:rPr lang="hu-HU" sz="2000" dirty="0" smtClean="0"/>
              <a:t>ház - Szabadtéri </a:t>
            </a:r>
            <a:r>
              <a:rPr lang="hu-HU" sz="2000" dirty="0"/>
              <a:t>és fedett rekreációs-, kulturális-, és sportcélú közösségi terek létrehozása, minőségi javítása </a:t>
            </a:r>
            <a:r>
              <a:rPr lang="hu-HU" sz="2000" dirty="0" smtClean="0"/>
              <a:t>– kulcsprojekt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/>
              <a:t>TOP-7.1.1-16-H-090-2	</a:t>
            </a:r>
            <a:r>
              <a:rPr lang="hu-HU" sz="2000" dirty="0"/>
              <a:t> Szabadtéri és fedett rekreációs-, kulturális-, és sportcélú közösségi terek létrehozása, minőségi </a:t>
            </a:r>
            <a:r>
              <a:rPr lang="hu-HU" sz="2000" dirty="0" smtClean="0"/>
              <a:t>javítása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/>
              <a:t>TOP-7.1.1-16-H-090-3	</a:t>
            </a:r>
            <a:r>
              <a:rPr lang="hu-HU" sz="2000" b="1" dirty="0"/>
              <a:t> </a:t>
            </a:r>
            <a:r>
              <a:rPr lang="hu-HU" sz="2000" dirty="0"/>
              <a:t>Helyi közösségi kezdeményezések, programok, rendezvények, versenyek, vetélkedők, fesztiválok </a:t>
            </a:r>
            <a:r>
              <a:rPr lang="hu-HU" sz="2000" dirty="0" smtClean="0"/>
              <a:t>támogatása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/>
              <a:t>TOP-7.1.1-16-H-090-4	</a:t>
            </a:r>
            <a:r>
              <a:rPr lang="hu-HU" sz="2000" b="1" dirty="0"/>
              <a:t> </a:t>
            </a:r>
            <a:r>
              <a:rPr lang="hu-HU" sz="2000" dirty="0"/>
              <a:t>Képzések, tanfolyamok, </a:t>
            </a:r>
            <a:r>
              <a:rPr lang="hu-HU" sz="2000" dirty="0" err="1" smtClean="0"/>
              <a:t>work-shopok</a:t>
            </a:r>
            <a:r>
              <a:rPr lang="hu-HU" sz="2000" dirty="0"/>
              <a:t>, tudásmegosztó fórumok támogatása</a:t>
            </a:r>
          </a:p>
        </p:txBody>
      </p:sp>
    </p:spTree>
    <p:extLst>
      <p:ext uri="{BB962C8B-B14F-4D97-AF65-F5344CB8AC3E}">
        <p14:creationId xmlns:p14="http://schemas.microsoft.com/office/powerpoint/2010/main" val="22128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hu-HU" sz="4400" dirty="0" smtClean="0"/>
              <a:t>1. Helyi felhívás</a:t>
            </a:r>
            <a:br>
              <a:rPr lang="hu-HU" sz="4400" dirty="0" smtClean="0"/>
            </a:br>
            <a:r>
              <a:rPr lang="hu-HU" sz="3200" dirty="0" smtClean="0"/>
              <a:t>Vízparti </a:t>
            </a:r>
            <a:r>
              <a:rPr lang="hu-HU" sz="3200" dirty="0"/>
              <a:t>közösségi </a:t>
            </a:r>
            <a:r>
              <a:rPr lang="hu-HU" sz="3200" dirty="0" smtClean="0"/>
              <a:t>ház - kulcsprojekt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276872"/>
            <a:ext cx="8712968" cy="384929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u-HU" sz="2000" dirty="0" err="1" smtClean="0"/>
              <a:t>HKFS-ben</a:t>
            </a:r>
            <a:r>
              <a:rPr lang="hu-HU" sz="2000" dirty="0" smtClean="0"/>
              <a:t> nevesített, ún. „dedikált” forrás, ezért csak </a:t>
            </a:r>
            <a:r>
              <a:rPr lang="hu-HU" sz="2000" i="1" dirty="0" smtClean="0"/>
              <a:t>Kalocsa Város Önkormányzata </a:t>
            </a:r>
            <a:r>
              <a:rPr lang="hu-HU" sz="2000" dirty="0" smtClean="0"/>
              <a:t>nyújthat be pályázatot</a:t>
            </a:r>
          </a:p>
          <a:p>
            <a:pPr>
              <a:spcBef>
                <a:spcPts val="1800"/>
              </a:spcBef>
            </a:pPr>
            <a:r>
              <a:rPr lang="hu-HU" sz="2000" dirty="0" smtClean="0"/>
              <a:t>Igényelhető támogatás: </a:t>
            </a:r>
            <a:r>
              <a:rPr lang="hu-HU" sz="2000" dirty="0" err="1" smtClean="0"/>
              <a:t>max</a:t>
            </a:r>
            <a:r>
              <a:rPr lang="hu-HU" sz="2000" dirty="0" smtClean="0"/>
              <a:t>. </a:t>
            </a:r>
            <a:r>
              <a:rPr lang="hu-HU" sz="2000" i="1" dirty="0" smtClean="0"/>
              <a:t>85 millió Ft</a:t>
            </a:r>
            <a:r>
              <a:rPr lang="hu-HU" sz="2000" dirty="0" smtClean="0"/>
              <a:t>, </a:t>
            </a:r>
            <a:r>
              <a:rPr lang="hu-HU" sz="2000" dirty="0" err="1" smtClean="0"/>
              <a:t>max</a:t>
            </a:r>
            <a:r>
              <a:rPr lang="hu-HU" sz="2000" dirty="0" smtClean="0"/>
              <a:t>. 100%</a:t>
            </a:r>
          </a:p>
          <a:p>
            <a:pPr>
              <a:spcBef>
                <a:spcPts val="1800"/>
              </a:spcBef>
            </a:pPr>
            <a:r>
              <a:rPr lang="hu-HU" sz="2000" dirty="0"/>
              <a:t>T</a:t>
            </a:r>
            <a:r>
              <a:rPr lang="hu-HU" sz="2000" dirty="0" smtClean="0"/>
              <a:t>ámogatható tevékenység: </a:t>
            </a:r>
            <a:r>
              <a:rPr lang="hu-HU" sz="2000" dirty="0"/>
              <a:t>Közösségi tér céljára szolgáló épület (Vízparti közösségi ház) infrastrukturális </a:t>
            </a:r>
            <a:r>
              <a:rPr lang="hu-HU" sz="2000" dirty="0" smtClean="0"/>
              <a:t>fejlesztése</a:t>
            </a:r>
          </a:p>
          <a:p>
            <a:pPr>
              <a:spcBef>
                <a:spcPts val="1800"/>
              </a:spcBef>
            </a:pPr>
            <a:r>
              <a:rPr lang="hu-HU" sz="2000" dirty="0" smtClean="0"/>
              <a:t>Helyszín: Kalocsa, </a:t>
            </a:r>
            <a:r>
              <a:rPr lang="hu-HU" sz="2000" i="1" dirty="0" smtClean="0"/>
              <a:t>Damjanich u. 7.</a:t>
            </a:r>
          </a:p>
          <a:p>
            <a:pPr>
              <a:spcBef>
                <a:spcPts val="1800"/>
              </a:spcBef>
            </a:pPr>
            <a:r>
              <a:rPr lang="hu-HU" sz="2000" dirty="0" smtClean="0"/>
              <a:t>Beadási határidő: 2018. dec. 1. – </a:t>
            </a:r>
            <a:r>
              <a:rPr lang="hu-HU" sz="2000" i="1" dirty="0" smtClean="0"/>
              <a:t>2019. jan. 31</a:t>
            </a:r>
            <a:r>
              <a:rPr lang="hu-HU" sz="2000" i="1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hu-HU" sz="2000" b="1" i="1" u="sng" dirty="0" smtClean="0"/>
              <a:t>Támogatási szerződés várható hatályba lépése: 2019. augusztus</a:t>
            </a:r>
            <a:endParaRPr lang="hu-HU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5938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hu-HU" sz="4400" dirty="0" smtClean="0"/>
              <a:t>2. </a:t>
            </a:r>
            <a:r>
              <a:rPr lang="hu-HU" sz="4400" dirty="0"/>
              <a:t>Helyi </a:t>
            </a:r>
            <a:r>
              <a:rPr lang="hu-HU" sz="4400" dirty="0" smtClean="0"/>
              <a:t>felhívás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dirty="0"/>
              <a:t>Szabadtéri és fedett rekreációs-, kulturális-, és sportcélú közösségi terek létrehozása, minőségi </a:t>
            </a:r>
            <a:r>
              <a:rPr lang="hu-HU" sz="2400" dirty="0" smtClean="0"/>
              <a:t>javítása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536504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4000" b="1" u="sng" dirty="0"/>
              <a:t>Támogatható </a:t>
            </a:r>
            <a:r>
              <a:rPr lang="hu-HU" sz="4000" b="1" u="sng" dirty="0" smtClean="0"/>
              <a:t>tevékenységek:</a:t>
            </a:r>
          </a:p>
          <a:p>
            <a:endParaRPr lang="hu-HU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500" b="1" dirty="0"/>
              <a:t>A. Fedett közösségi terek kialakítása </a:t>
            </a:r>
            <a:endParaRPr lang="hu-HU" sz="3500" dirty="0"/>
          </a:p>
          <a:p>
            <a:pPr marL="0" indent="0">
              <a:buNone/>
            </a:pPr>
            <a:r>
              <a:rPr lang="hu-HU" dirty="0" smtClean="0"/>
              <a:t>	a</a:t>
            </a:r>
            <a:r>
              <a:rPr lang="hu-HU" dirty="0"/>
              <a:t>) kulturális közösségi létesítmények létrehozása, fejlesztése (pl. kézműves alkotótér) </a:t>
            </a:r>
          </a:p>
          <a:p>
            <a:pPr marL="0" indent="0">
              <a:buNone/>
            </a:pPr>
            <a:r>
              <a:rPr lang="hu-HU" dirty="0" smtClean="0"/>
              <a:t>	b</a:t>
            </a:r>
            <a:r>
              <a:rPr lang="hu-HU" dirty="0"/>
              <a:t>) bővítés, átalakítás, felújítás (beleértve az épületgépészeti, épületvillamossági és épületszerkezeti fejlesztéseket is); </a:t>
            </a:r>
          </a:p>
          <a:p>
            <a:pPr marL="0" indent="0">
              <a:buNone/>
            </a:pPr>
            <a:r>
              <a:rPr lang="hu-HU" dirty="0" smtClean="0"/>
              <a:t>	c</a:t>
            </a:r>
            <a:r>
              <a:rPr lang="hu-HU" dirty="0"/>
              <a:t>) az épület belső tereinek kialakítása, átalakítása;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500" b="1" dirty="0"/>
              <a:t>B. Fedett közösségi terek fejlesztése </a:t>
            </a:r>
            <a:r>
              <a:rPr lang="hu-HU" dirty="0"/>
              <a:t>(pl. sportlétesítmény, közösségi ház) </a:t>
            </a:r>
          </a:p>
          <a:p>
            <a:pPr marL="0" indent="0">
              <a:buNone/>
            </a:pPr>
            <a:r>
              <a:rPr lang="hu-HU" dirty="0" smtClean="0"/>
              <a:t>	a</a:t>
            </a:r>
            <a:r>
              <a:rPr lang="hu-HU" dirty="0"/>
              <a:t>) bővítés, átalakítás, felújítás (beleértve az épületgépészeti, épületvillamossági és épületszerkezeti fejlesztéseket is); </a:t>
            </a:r>
          </a:p>
          <a:p>
            <a:pPr marL="0" indent="0">
              <a:buNone/>
            </a:pPr>
            <a:r>
              <a:rPr lang="hu-HU" dirty="0" smtClean="0"/>
              <a:t>	b</a:t>
            </a:r>
            <a:r>
              <a:rPr lang="hu-HU" dirty="0"/>
              <a:t>) az épület belső tereinek kialakítása, átalakítása;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500" b="1" dirty="0"/>
              <a:t>C. Szabadtéri közösségi terek kialakítása </a:t>
            </a:r>
            <a:r>
              <a:rPr lang="hu-HU" dirty="0"/>
              <a:t>(játszótér, tanösvény, futópálya, szabadtéri tornapálya, </a:t>
            </a:r>
            <a:r>
              <a:rPr lang="hu-HU" dirty="0" err="1"/>
              <a:t>kondipark</a:t>
            </a:r>
            <a:r>
              <a:rPr lang="hu-HU" dirty="0"/>
              <a:t>, stb.) </a:t>
            </a:r>
          </a:p>
          <a:p>
            <a:pPr marL="0" indent="0">
              <a:buNone/>
            </a:pPr>
            <a:r>
              <a:rPr lang="hu-HU" dirty="0" smtClean="0"/>
              <a:t>	a</a:t>
            </a:r>
            <a:r>
              <a:rPr lang="hu-HU" dirty="0"/>
              <a:t>) városi aktív rekreációs területek kialakítása; </a:t>
            </a:r>
          </a:p>
          <a:p>
            <a:pPr marL="0" indent="0">
              <a:buNone/>
            </a:pPr>
            <a:r>
              <a:rPr lang="hu-HU" dirty="0" smtClean="0"/>
              <a:t>	b</a:t>
            </a:r>
            <a:r>
              <a:rPr lang="hu-HU" dirty="0"/>
              <a:t>) zöldterületek kialakítása; </a:t>
            </a:r>
          </a:p>
          <a:p>
            <a:pPr marL="0" indent="0">
              <a:buNone/>
            </a:pPr>
            <a:r>
              <a:rPr lang="hu-HU" dirty="0" smtClean="0"/>
              <a:t>	c</a:t>
            </a:r>
            <a:r>
              <a:rPr lang="hu-HU" dirty="0"/>
              <a:t>) erőnléti, ügyességi eszközökből álló kültéri kondicionáló edzésre, sportaktivitásra alkalmas helyek kialakítása </a:t>
            </a:r>
          </a:p>
          <a:p>
            <a:pPr marL="0" indent="0">
              <a:buNone/>
            </a:pPr>
            <a:r>
              <a:rPr lang="hu-HU" dirty="0" smtClean="0"/>
              <a:t>	d</a:t>
            </a:r>
            <a:r>
              <a:rPr lang="hu-HU" dirty="0"/>
              <a:t>) szabadtéri játékparkok kialakítása (pl. </a:t>
            </a:r>
            <a:r>
              <a:rPr lang="hu-HU" dirty="0" err="1"/>
              <a:t>street</a:t>
            </a:r>
            <a:r>
              <a:rPr lang="hu-HU" dirty="0"/>
              <a:t> </a:t>
            </a:r>
            <a:r>
              <a:rPr lang="hu-HU" dirty="0" err="1"/>
              <a:t>workout</a:t>
            </a:r>
            <a:r>
              <a:rPr lang="hu-HU" dirty="0"/>
              <a:t>, gördeszka)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3500" b="1" dirty="0"/>
              <a:t>D. Szabadtéri közösségi terek fejlesztése </a:t>
            </a:r>
            <a:endParaRPr lang="hu-HU" sz="3500" dirty="0"/>
          </a:p>
          <a:p>
            <a:pPr marL="0" indent="0">
              <a:buNone/>
            </a:pPr>
            <a:r>
              <a:rPr lang="hu-HU" dirty="0" smtClean="0"/>
              <a:t>	a</a:t>
            </a:r>
            <a:r>
              <a:rPr lang="hu-HU" dirty="0"/>
              <a:t>) meglévő szabadtéri közösségi tér bővítése, attrakciók számának növelése, átalakítása, felújítása (játszótér, </a:t>
            </a:r>
            <a:r>
              <a:rPr lang="hu-HU" dirty="0" smtClean="0"/>
              <a:t>	     	     tanösvény</a:t>
            </a:r>
            <a:r>
              <a:rPr lang="hu-HU" dirty="0"/>
              <a:t>, futópálya, szabadtéri tornapálya, </a:t>
            </a:r>
            <a:r>
              <a:rPr lang="hu-HU" dirty="0" err="1"/>
              <a:t>kondipark</a:t>
            </a:r>
            <a:r>
              <a:rPr lang="hu-HU" dirty="0"/>
              <a:t>, stb.); </a:t>
            </a:r>
          </a:p>
          <a:p>
            <a:pPr marL="0" indent="0">
              <a:buNone/>
            </a:pPr>
            <a:r>
              <a:rPr lang="hu-HU" dirty="0" smtClean="0"/>
              <a:t>	b</a:t>
            </a:r>
            <a:r>
              <a:rPr lang="hu-HU" dirty="0"/>
              <a:t>) erőnléti, ügyességi eszközökből álló kültéri kondicionáló edzésre, sportaktivitásra alkalmas helyek kialakítása </a:t>
            </a:r>
          </a:p>
          <a:p>
            <a:pPr marL="0" indent="0">
              <a:buNone/>
            </a:pPr>
            <a:r>
              <a:rPr lang="hu-HU" dirty="0" smtClean="0"/>
              <a:t>	c</a:t>
            </a:r>
            <a:r>
              <a:rPr lang="hu-HU" dirty="0"/>
              <a:t>) szabadtéri játékparkok kialakítása (pl. </a:t>
            </a:r>
            <a:r>
              <a:rPr lang="hu-HU" dirty="0" err="1"/>
              <a:t>street</a:t>
            </a:r>
            <a:r>
              <a:rPr lang="hu-HU" dirty="0"/>
              <a:t> </a:t>
            </a:r>
            <a:r>
              <a:rPr lang="hu-HU" dirty="0" err="1"/>
              <a:t>workout</a:t>
            </a:r>
            <a:r>
              <a:rPr lang="hu-HU" dirty="0"/>
              <a:t>, gördeszka)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83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75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250"/>
                            </p:stCondLst>
                            <p:childTnLst>
                              <p:par>
                                <p:cTn id="8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hu-HU" sz="4400" dirty="0" smtClean="0"/>
              <a:t>2. </a:t>
            </a:r>
            <a:r>
              <a:rPr lang="hu-HU" sz="4400" dirty="0"/>
              <a:t>Helyi felhívás</a:t>
            </a:r>
            <a:r>
              <a:rPr lang="hu-HU" dirty="0"/>
              <a:t/>
            </a:r>
            <a:br>
              <a:rPr lang="hu-HU" dirty="0"/>
            </a:br>
            <a:r>
              <a:rPr lang="hu-HU" sz="2400" dirty="0"/>
              <a:t>Szabadtéri és fedett rekreációs-, kulturális-, és sportcélú közösségi terek létrehozása, minőségi javítása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000" b="1" dirty="0"/>
              <a:t>Igényelhető támogatás</a:t>
            </a:r>
            <a:r>
              <a:rPr lang="hu-HU" sz="2000" b="1" dirty="0" smtClean="0"/>
              <a:t>: </a:t>
            </a:r>
            <a:r>
              <a:rPr lang="hu-HU" sz="2000" dirty="0" smtClean="0"/>
              <a:t>2-25 millió Ft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000" b="1" dirty="0" smtClean="0"/>
              <a:t>Támogatást igénylők köre:</a:t>
            </a:r>
            <a:r>
              <a:rPr lang="hu-HU" sz="2000" dirty="0" smtClean="0"/>
              <a:t> civil, vállalkozói és önkormányzati szféra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000" b="1" dirty="0" smtClean="0"/>
              <a:t>Pályázat beadási határideje: </a:t>
            </a:r>
            <a:r>
              <a:rPr lang="hu-HU" sz="2000" dirty="0" smtClean="0"/>
              <a:t>2018. dec. 3 .- 2019. nov. 29.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 smtClean="0"/>
              <a:t> 	</a:t>
            </a:r>
            <a:r>
              <a:rPr lang="hu-HU" sz="1600" dirty="0" smtClean="0"/>
              <a:t>2019</a:t>
            </a:r>
            <a:r>
              <a:rPr lang="hu-HU" sz="1600" dirty="0"/>
              <a:t>. április 1. </a:t>
            </a:r>
          </a:p>
          <a:p>
            <a:pPr marL="0" indent="0">
              <a:buNone/>
            </a:pPr>
            <a:r>
              <a:rPr lang="hu-HU" sz="1600" dirty="0" smtClean="0"/>
              <a:t> 	2019</a:t>
            </a:r>
            <a:r>
              <a:rPr lang="hu-HU" sz="1600" dirty="0"/>
              <a:t>. július 31. </a:t>
            </a:r>
          </a:p>
          <a:p>
            <a:pPr marL="0" indent="0">
              <a:buNone/>
            </a:pPr>
            <a:r>
              <a:rPr lang="hu-HU" sz="1600" dirty="0" smtClean="0"/>
              <a:t> 	2019</a:t>
            </a:r>
            <a:r>
              <a:rPr lang="hu-HU" sz="1600" dirty="0"/>
              <a:t>. november 29.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000" b="1" dirty="0" smtClean="0"/>
              <a:t>Várható pályázatok száma: </a:t>
            </a:r>
            <a:r>
              <a:rPr lang="hu-HU" sz="2000" dirty="0" smtClean="0"/>
              <a:t>3-5 </a:t>
            </a:r>
            <a:r>
              <a:rPr lang="hu-HU" sz="2000" dirty="0" smtClean="0"/>
              <a:t>db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2000" b="1" i="1" u="sng" dirty="0"/>
              <a:t>Támogatási szerződés várható hatályba lépése: 2019. </a:t>
            </a:r>
            <a:r>
              <a:rPr lang="hu-HU" sz="2000" b="1" i="1" u="sng" dirty="0" smtClean="0"/>
              <a:t>november</a:t>
            </a:r>
            <a:endParaRPr lang="hu-HU" sz="2000" b="1" i="1" u="sng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84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409</TotalTime>
  <Words>1050</Words>
  <Application>Microsoft Office PowerPoint</Application>
  <PresentationFormat>Diavetítés a képernyőre (4:3 oldalarány)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Ügyvezető</vt:lpstr>
      <vt:lpstr>Értékeink mentén</vt:lpstr>
      <vt:lpstr>C L L D Community-led Local Development közösségvezérelt helyi fejlesztések </vt:lpstr>
      <vt:lpstr>Közösen Kalocsáért Helyi Közösség tagjai</vt:lpstr>
      <vt:lpstr>A pályázat életútja napjainkig</vt:lpstr>
      <vt:lpstr>Az „Értékeink mentén” c. stratégia célrendszere </vt:lpstr>
      <vt:lpstr>Helyi felhívások</vt:lpstr>
      <vt:lpstr>1. Helyi felhívás Vízparti közösségi ház - kulcsprojekt </vt:lpstr>
      <vt:lpstr>2. Helyi felhívás Szabadtéri és fedett rekreációs-, kulturális-, és sportcélú közösségi terek létrehozása, minőségi javítása</vt:lpstr>
      <vt:lpstr>2. Helyi felhívás Szabadtéri és fedett rekreációs-, kulturális-, és sportcélú közösségi terek létrehozása, minőségi javítása</vt:lpstr>
      <vt:lpstr>3. Helyi felhívás Helyi közösségi kezdeményezések, programok, rendezvények, versenyek, vetélkedők, fesztiválok támogatása</vt:lpstr>
      <vt:lpstr>3. Helyi felhívás Helyi közösségi kezdeményezések, programok, rendezvények, versenyek, vetélkedők, fesztiválok támogatása</vt:lpstr>
      <vt:lpstr>3. Helyi felhívás Helyi közösségi kezdeményezések, programok, rendezvények, versenyek, vetélkedők, fesztiválok támogatása</vt:lpstr>
      <vt:lpstr>4. Helyi felhívás  Képzések, tanfolyamok, work-shopok, tudásmegosztó fórumok támogatása</vt:lpstr>
      <vt:lpstr>4. Helyi felhívás  Képzések, tanfolyamok, work-shopok, tudásmegosztó fórumok támogatása</vt:lpstr>
      <vt:lpstr>4. Helyi felhívás  Képzések, tanfolyamok, work-shopok, tudásmegosztó fórumok támogatása</vt:lpstr>
      <vt:lpstr>PowerPoint bemutató</vt:lpstr>
      <vt:lpstr>PowerPoint bemutató</vt:lpstr>
      <vt:lpstr>Értékeink mentén TOP-7.1.1-16-2017-00090</vt:lpstr>
      <vt:lpstr>Értékeink mentén TOP-7.1.1-16-2017-00090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Kiss Erzsébet</dc:creator>
  <cp:lastModifiedBy>Kiss Erzsébet</cp:lastModifiedBy>
  <cp:revision>33</cp:revision>
  <dcterms:created xsi:type="dcterms:W3CDTF">2018-11-08T14:35:52Z</dcterms:created>
  <dcterms:modified xsi:type="dcterms:W3CDTF">2018-12-03T12:24:53Z</dcterms:modified>
</cp:coreProperties>
</file>