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5F6F1B-797D-4CBF-914E-7C437B643EBC}" type="datetimeFigureOut">
              <a:rPr lang="hu-HU" smtClean="0"/>
              <a:t>2018.12.13.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FB6EADA-146B-4093-A71F-B5FA6EB3C70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07431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hu-HU" sz="4400" dirty="0"/>
              <a:t>Értékeink </a:t>
            </a:r>
            <a:r>
              <a:rPr lang="hu-HU" sz="4400" dirty="0" smtClean="0"/>
              <a:t>mentén</a:t>
            </a:r>
            <a:br>
              <a:rPr lang="hu-HU" sz="4400" dirty="0" smtClean="0"/>
            </a:b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TOP-7.1.1-16-2017-00090</a:t>
            </a: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21920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Pályázat benyújtása</a:t>
            </a:r>
            <a:endParaRPr lang="hu-HU" sz="4000" b="1" dirty="0"/>
          </a:p>
        </p:txBody>
      </p:sp>
      <p:pic>
        <p:nvPicPr>
          <p:cNvPr id="4" name="Kép 3" descr="C:\Users\kiss.erzsebet\AppData\Local\Microsoft\Windows\Temporary Internet Files\Content.IE5\4YW40LBL\logo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55" y="620688"/>
            <a:ext cx="3356490" cy="168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</a:t>
            </a:r>
            <a:r>
              <a:rPr lang="hu-HU" sz="4400" b="1" dirty="0" smtClean="0"/>
              <a:t>benyújtása </a:t>
            </a:r>
            <a:r>
              <a:rPr lang="hu-HU" sz="4400" b="1" dirty="0" err="1" smtClean="0"/>
              <a:t>IH-hoz</a:t>
            </a:r>
            <a:endParaRPr lang="hu-HU" sz="4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r="22491" b="26974"/>
          <a:stretch/>
        </p:blipFill>
        <p:spPr bwMode="auto">
          <a:xfrm>
            <a:off x="611560" y="1628800"/>
            <a:ext cx="8088458" cy="42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/>
          <p:nvPr/>
        </p:nvSpPr>
        <p:spPr>
          <a:xfrm>
            <a:off x="4427984" y="4941168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2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IH-hoz</a:t>
            </a:r>
            <a:endParaRPr lang="hu-H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IH-hoz</a:t>
            </a:r>
            <a:endParaRPr lang="hu-HU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7380312" y="1916832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79512" y="1988840"/>
            <a:ext cx="1800200" cy="2952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8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IH-hoz</a:t>
            </a:r>
            <a:endParaRPr lang="hu-HU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1547664" y="2348880"/>
            <a:ext cx="1728192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4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IH-hoz</a:t>
            </a:r>
            <a:endParaRPr lang="hu-HU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IH-hoz</a:t>
            </a:r>
            <a:endParaRPr lang="hu-HU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IH-hoz</a:t>
            </a:r>
            <a:endParaRPr lang="hu-HU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hu-HU" sz="4400" dirty="0"/>
              <a:t>Értékeink </a:t>
            </a:r>
            <a:r>
              <a:rPr lang="hu-HU" sz="4400" dirty="0" smtClean="0"/>
              <a:t>mentén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/>
              <a:t>Sok sikert a pályázatokhoz!</a:t>
            </a:r>
          </a:p>
          <a:p>
            <a:pPr marL="0" indent="0" algn="ctr">
              <a:buNone/>
            </a:pPr>
            <a:r>
              <a:rPr lang="hu-HU" sz="4000" b="1" dirty="0" smtClean="0"/>
              <a:t>Köszönöm figyelmüket!</a:t>
            </a:r>
          </a:p>
          <a:p>
            <a:pPr marL="0" indent="0" algn="ctr">
              <a:buNone/>
            </a:pPr>
            <a:endParaRPr lang="hu-HU" sz="2000" dirty="0" smtClean="0"/>
          </a:p>
          <a:p>
            <a:pPr marL="0" indent="0" algn="ctr">
              <a:buNone/>
            </a:pPr>
            <a:endParaRPr lang="hu-HU" sz="2000" dirty="0"/>
          </a:p>
          <a:p>
            <a:pPr marL="0" indent="0" algn="ctr">
              <a:buNone/>
            </a:pPr>
            <a:r>
              <a:rPr lang="hu-HU" sz="2000" dirty="0" smtClean="0"/>
              <a:t>2018. december</a:t>
            </a:r>
            <a:endParaRPr lang="hu-HU" sz="2000" dirty="0"/>
          </a:p>
        </p:txBody>
      </p:sp>
      <p:pic>
        <p:nvPicPr>
          <p:cNvPr id="4" name="Kép 3" descr="C:\Users\kiss.erzsebet\AppData\Local\Microsoft\Windows\Temporary Internet Files\Content.IE5\4YW40LBL\logo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376264" cy="1080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1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hu-HU" sz="4400" dirty="0"/>
              <a:t>Értékeink </a:t>
            </a:r>
            <a:r>
              <a:rPr lang="hu-HU" sz="4400" dirty="0" smtClean="0"/>
              <a:t>mentén</a:t>
            </a:r>
            <a:br>
              <a:rPr lang="hu-HU" sz="4400" dirty="0" smtClean="0"/>
            </a:br>
            <a:r>
              <a:rPr lang="hu-HU" sz="4400" b="1" dirty="0"/>
              <a:t>Pályázat </a:t>
            </a:r>
            <a:r>
              <a:rPr lang="hu-HU" sz="4400" b="1" dirty="0" smtClean="0"/>
              <a:t>benyújtása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hu-HU" b="1" u="sng" dirty="0" smtClean="0"/>
              <a:t>A pályázat benyújtása </a:t>
            </a:r>
            <a:r>
              <a:rPr lang="hu-HU" b="1" u="sng" dirty="0" smtClean="0"/>
              <a:t>két </a:t>
            </a:r>
            <a:r>
              <a:rPr lang="hu-HU" b="1" u="sng" dirty="0" smtClean="0"/>
              <a:t>lépcsőben történik: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endParaRPr lang="hu-HU" b="1" dirty="0"/>
          </a:p>
          <a:p>
            <a:pPr marL="457200" indent="-457200" algn="ctr">
              <a:buFont typeface="+mj-lt"/>
              <a:buAutoNum type="arabicPeriod"/>
            </a:pPr>
            <a:r>
              <a:rPr lang="hu-HU" b="1" dirty="0" smtClean="0"/>
              <a:t>Pályázat benyújtása a </a:t>
            </a:r>
            <a:r>
              <a:rPr lang="hu-HU" b="1" dirty="0" err="1" smtClean="0"/>
              <a:t>HACS-hoz</a:t>
            </a:r>
            <a:endParaRPr lang="hu-HU" b="1" dirty="0" smtClean="0"/>
          </a:p>
          <a:p>
            <a:pPr marL="457200" indent="-457200" algn="ctr">
              <a:buFont typeface="+mj-lt"/>
              <a:buAutoNum type="arabicPeriod"/>
            </a:pPr>
            <a:endParaRPr lang="hu-HU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hu-HU" b="1" dirty="0" smtClean="0"/>
              <a:t>Pályázat benyújtása az </a:t>
            </a:r>
            <a:r>
              <a:rPr lang="hu-HU" b="1" dirty="0" err="1" smtClean="0"/>
              <a:t>IH-hoz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546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50728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b="1" u="sng" dirty="0"/>
              <a:t>A helyi támogatási kérelem elkészítésekor a következő mellékleteket szükséges csatolni: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Támogatási </a:t>
            </a:r>
            <a:r>
              <a:rPr lang="hu-HU" dirty="0"/>
              <a:t>kérelem adatlap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Szakmai </a:t>
            </a:r>
            <a:r>
              <a:rPr lang="hu-HU" dirty="0"/>
              <a:t>megalapozó tanulmány és mellékletei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Beszerzendő </a:t>
            </a:r>
            <a:r>
              <a:rPr lang="hu-HU" dirty="0"/>
              <a:t>eszközök listája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b="1" u="sng" dirty="0"/>
              <a:t>Az </a:t>
            </a:r>
            <a:r>
              <a:rPr lang="hu-HU" b="1" u="sng" dirty="0" err="1"/>
              <a:t>IH-hoz</a:t>
            </a:r>
            <a:r>
              <a:rPr lang="hu-HU" b="1" u="sng" dirty="0"/>
              <a:t> végső ellenőrzésre benyújtandó támogatási kérelemhez a következő mellékleteket </a:t>
            </a:r>
            <a:r>
              <a:rPr lang="hu-HU" b="1" u="sng" dirty="0" smtClean="0"/>
              <a:t>szükséges </a:t>
            </a:r>
            <a:r>
              <a:rPr lang="hu-HU" b="1" u="sng" dirty="0"/>
              <a:t>csatolni: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Támogatási </a:t>
            </a:r>
            <a:r>
              <a:rPr lang="hu-HU" dirty="0"/>
              <a:t>kérelem adatlap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Szakmai </a:t>
            </a:r>
            <a:r>
              <a:rPr lang="hu-HU" dirty="0"/>
              <a:t>megalapozó tanulmány és mellékletei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beruházással érintett ingatlan(ok) 60 napnál nem régebbi, tulajdoni lapja(i</a:t>
            </a:r>
            <a:r>
              <a:rPr lang="hu-HU" dirty="0" smtClean="0"/>
              <a:t>). </a:t>
            </a:r>
            <a:endParaRPr lang="hu-HU" dirty="0"/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Saját </a:t>
            </a:r>
            <a:r>
              <a:rPr lang="hu-HU" dirty="0"/>
              <a:t>forrás rendelkezésre állását igazoló támogatást igénylői nyilatkozat(ok). (amennyiben releváns)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projekt tartalmától függő szakértői tanulmányok, környezeti hatásvizsgálat a környezet-védelmi feltételeknek való megfelelés igazolására. (amennyiben releváns)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/>
              <a:t>Beszerzendő </a:t>
            </a:r>
            <a:r>
              <a:rPr lang="hu-HU" dirty="0"/>
              <a:t>eszközök listája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50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</a:t>
            </a:r>
            <a:r>
              <a:rPr lang="hu-HU" sz="4400" b="1" dirty="0" smtClean="0"/>
              <a:t>benyújtása </a:t>
            </a:r>
            <a:r>
              <a:rPr lang="hu-HU" sz="4400" b="1" dirty="0" err="1" smtClean="0"/>
              <a:t>HACS-hoz</a:t>
            </a:r>
            <a:endParaRPr lang="hu-HU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t="14869" r="14844" b="5638"/>
          <a:stretch/>
        </p:blipFill>
        <p:spPr bwMode="auto">
          <a:xfrm>
            <a:off x="539552" y="1642429"/>
            <a:ext cx="8136904" cy="48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HACS-hoz</a:t>
            </a:r>
            <a:endParaRPr lang="hu-HU" sz="4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15625" r="15800" b="5828"/>
          <a:stretch/>
        </p:blipFill>
        <p:spPr bwMode="auto">
          <a:xfrm>
            <a:off x="467544" y="1556792"/>
            <a:ext cx="8208912" cy="509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HACS-hoz</a:t>
            </a:r>
            <a:endParaRPr lang="hu-HU" sz="4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12792" r="15057" b="10737"/>
          <a:stretch/>
        </p:blipFill>
        <p:spPr bwMode="auto">
          <a:xfrm>
            <a:off x="395536" y="1478370"/>
            <a:ext cx="8352928" cy="49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HACS-hoz</a:t>
            </a:r>
            <a:endParaRPr lang="hu-HU" sz="4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13359" r="16226" b="5639"/>
          <a:stretch/>
        </p:blipFill>
        <p:spPr bwMode="auto">
          <a:xfrm>
            <a:off x="395536" y="1484784"/>
            <a:ext cx="8280920" cy="519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benyújtása </a:t>
            </a:r>
            <a:r>
              <a:rPr lang="hu-HU" sz="4400" b="1" dirty="0" err="1"/>
              <a:t>HACS-hoz</a:t>
            </a:r>
            <a:endParaRPr lang="hu-HU" sz="4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13104" r="51370" b="28362"/>
          <a:stretch/>
        </p:blipFill>
        <p:spPr bwMode="auto">
          <a:xfrm>
            <a:off x="2337150" y="1700808"/>
            <a:ext cx="455090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Értékeink mentén</a:t>
            </a:r>
            <a:br>
              <a:rPr lang="hu-HU" sz="4400" dirty="0"/>
            </a:br>
            <a:r>
              <a:rPr lang="hu-HU" sz="4400" b="1" dirty="0"/>
              <a:t>Pályázat </a:t>
            </a:r>
            <a:r>
              <a:rPr lang="hu-HU" sz="4400" b="1" dirty="0" smtClean="0"/>
              <a:t>benyújtása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Az elkészített és benyújtott dokumentációt a Közösen Kalocsáért </a:t>
            </a:r>
            <a:r>
              <a:rPr lang="hu-HU" u="sng" dirty="0" smtClean="0"/>
              <a:t>HACS munkaszervezete jogosultsági és tartalmi szempontból ellenőrzi</a:t>
            </a:r>
            <a:r>
              <a:rPr lang="hu-HU" dirty="0" smtClean="0"/>
              <a:t>, bírálja (szükség esetén </a:t>
            </a:r>
            <a:r>
              <a:rPr lang="hu-HU" dirty="0" err="1" smtClean="0"/>
              <a:t>hiánypótoltatja</a:t>
            </a:r>
            <a:r>
              <a:rPr lang="hu-HU" dirty="0" smtClean="0"/>
              <a:t>), majd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u="sng" dirty="0" smtClean="0"/>
              <a:t>HACS</a:t>
            </a:r>
            <a:r>
              <a:rPr lang="hu-HU" dirty="0" smtClean="0"/>
              <a:t> bírálóbizottsága </a:t>
            </a:r>
            <a:r>
              <a:rPr lang="hu-HU" u="sng" dirty="0" smtClean="0"/>
              <a:t>döntési javaslatot hoz </a:t>
            </a:r>
            <a:r>
              <a:rPr lang="hu-HU" dirty="0" smtClean="0"/>
              <a:t>a támogatásról vagy elutasításról,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u="sng" dirty="0"/>
              <a:t>a</a:t>
            </a:r>
            <a:r>
              <a:rPr lang="hu-HU" u="sng" dirty="0" smtClean="0"/>
              <a:t> támogatott projekt feltöltése a pályázati rendszerbe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u="sng" dirty="0" smtClean="0"/>
              <a:t>IH végső ellenőrzést végez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u="sng" dirty="0" smtClean="0"/>
              <a:t>Támogatói okirat hatályba lépése</a:t>
            </a:r>
            <a:endParaRPr lang="hu-HU" u="sng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1"/>
            <a:ext cx="1979712" cy="118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203</Words>
  <Application>Microsoft Office PowerPoint</Application>
  <PresentationFormat>Diavetítés a képernyőre (4:3 oldalarány)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Ügyvezető</vt:lpstr>
      <vt:lpstr>Értékeink mentén TOP-7.1.1-16-2017-00090</vt:lpstr>
      <vt:lpstr>Értékeink mentén Pályázat benyújtása</vt:lpstr>
      <vt:lpstr>Értékeink mentén Pályázat benyújtása</vt:lpstr>
      <vt:lpstr>Értékeink mentén Pályázat benyújtása HACS-hoz</vt:lpstr>
      <vt:lpstr>Értékeink mentén Pályázat benyújtása HACS-hoz</vt:lpstr>
      <vt:lpstr>Értékeink mentén Pályázat benyújtása HACS-hoz</vt:lpstr>
      <vt:lpstr>Értékeink mentén Pályázat benyújtása HACS-hoz</vt:lpstr>
      <vt:lpstr>Értékeink mentén Pályázat benyújtása HACS-hoz</vt:lpstr>
      <vt:lpstr>Értékeink mentén Pályázat benyújtása</vt:lpstr>
      <vt:lpstr>Értékeink mentén Pályázat benyújtása IH-hoz</vt:lpstr>
      <vt:lpstr>Értékeink mentén Pályázat benyújtása IH-hoz</vt:lpstr>
      <vt:lpstr>Értékeink mentén Pályázat benyújtása IH-hoz</vt:lpstr>
      <vt:lpstr>Értékeink mentén Pályázat benyújtása IH-hoz</vt:lpstr>
      <vt:lpstr>Értékeink mentén Pályázat benyújtása IH-hoz</vt:lpstr>
      <vt:lpstr>Értékeink mentén Pályázat benyújtása IH-hoz</vt:lpstr>
      <vt:lpstr>Értékeink mentén Pályázat benyújtása IH-hoz</vt:lpstr>
      <vt:lpstr>Értékeink mentén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Kiss Erzsébet</dc:creator>
  <cp:lastModifiedBy>Gönczöl Gabriella</cp:lastModifiedBy>
  <cp:revision>21</cp:revision>
  <dcterms:created xsi:type="dcterms:W3CDTF">2018-11-12T08:46:16Z</dcterms:created>
  <dcterms:modified xsi:type="dcterms:W3CDTF">2018-12-13T13:15:13Z</dcterms:modified>
</cp:coreProperties>
</file>